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12192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240" y="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CBC230-0722-4DF9-8DE5-F605C445F045}" type="datetimeFigureOut">
              <a:rPr lang="it-IT" smtClean="0"/>
              <a:t>30/03/2021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3AF93A-0958-4A9C-BC2A-AFCDD8DD1B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3058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AF93A-0958-4A9C-BC2A-AFCDD8DD1B66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477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AF93A-0958-4A9C-BC2A-AFCDD8DD1B66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8324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AF93A-0958-4A9C-BC2A-AFCDD8DD1B66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0479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470027"/>
                </a:moveTo>
                <a:lnTo>
                  <a:pt x="11709273" y="470027"/>
                </a:lnTo>
                <a:lnTo>
                  <a:pt x="11709273" y="6381636"/>
                </a:lnTo>
                <a:lnTo>
                  <a:pt x="12192000" y="6381636"/>
                </a:lnTo>
                <a:lnTo>
                  <a:pt x="12192000" y="470027"/>
                </a:lnTo>
                <a:close/>
              </a:path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469900"/>
                </a:lnTo>
                <a:lnTo>
                  <a:pt x="0" y="638175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6381750"/>
                </a:lnTo>
                <a:lnTo>
                  <a:pt x="476377" y="6381750"/>
                </a:lnTo>
                <a:lnTo>
                  <a:pt x="476377" y="469900"/>
                </a:lnTo>
                <a:lnTo>
                  <a:pt x="12192000" y="4699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0391775" y="0"/>
            <a:ext cx="776287" cy="121437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0439400" y="0"/>
            <a:ext cx="685800" cy="1143000"/>
          </a:xfrm>
          <a:custGeom>
            <a:avLst/>
            <a:gdLst/>
            <a:ahLst/>
            <a:cxnLst/>
            <a:rect l="l" t="t" r="r" b="b"/>
            <a:pathLst>
              <a:path w="685800" h="1143000">
                <a:moveTo>
                  <a:pt x="685800" y="0"/>
                </a:moveTo>
                <a:lnTo>
                  <a:pt x="0" y="0"/>
                </a:lnTo>
                <a:lnTo>
                  <a:pt x="0" y="1143000"/>
                </a:lnTo>
                <a:lnTo>
                  <a:pt x="685800" y="1143000"/>
                </a:lnTo>
                <a:lnTo>
                  <a:pt x="685800" y="0"/>
                </a:lnTo>
                <a:close/>
              </a:path>
            </a:pathLst>
          </a:custGeom>
          <a:solidFill>
            <a:srgbClr val="B311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" y="838200"/>
            <a:ext cx="6055926" cy="169341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6470"/>
              </a:lnSpc>
              <a:spcBef>
                <a:spcPts val="105"/>
              </a:spcBef>
            </a:pPr>
            <a:r>
              <a:rPr sz="5400" b="1" i="1" spc="-15" dirty="0">
                <a:solidFill>
                  <a:srgbClr val="806DB0"/>
                </a:solidFill>
                <a:latin typeface="Brush Script MT" panose="03060802040406070304" pitchFamily="66" charset="0"/>
                <a:cs typeface="TeXGyreAdventor"/>
              </a:rPr>
              <a:t>25</a:t>
            </a:r>
            <a:r>
              <a:rPr sz="5400" b="1" i="1" spc="15" dirty="0">
                <a:solidFill>
                  <a:srgbClr val="806DB0"/>
                </a:solidFill>
                <a:latin typeface="Brush Script MT" panose="03060802040406070304" pitchFamily="66" charset="0"/>
                <a:cs typeface="TeXGyreAdventor"/>
              </a:rPr>
              <a:t> </a:t>
            </a:r>
            <a:r>
              <a:rPr sz="5400" b="1" i="1" dirty="0">
                <a:solidFill>
                  <a:srgbClr val="806DB0"/>
                </a:solidFill>
                <a:latin typeface="Brush Script MT" panose="03060802040406070304" pitchFamily="66" charset="0"/>
                <a:cs typeface="TeXGyreAdventor"/>
              </a:rPr>
              <a:t>MARZO</a:t>
            </a:r>
            <a:endParaRPr lang="it-IT" sz="5400" b="1" i="1" dirty="0">
              <a:solidFill>
                <a:srgbClr val="806DB0"/>
              </a:solidFill>
              <a:latin typeface="Brush Script MT" panose="03060802040406070304" pitchFamily="66" charset="0"/>
              <a:cs typeface="TeXGyreAdventor"/>
            </a:endParaRPr>
          </a:p>
          <a:p>
            <a:pPr marL="12700">
              <a:lnSpc>
                <a:spcPts val="6470"/>
              </a:lnSpc>
              <a:spcBef>
                <a:spcPts val="105"/>
              </a:spcBef>
            </a:pPr>
            <a:r>
              <a:rPr lang="it-IT" sz="5400" b="1" i="1" spc="-25" dirty="0">
                <a:solidFill>
                  <a:srgbClr val="806DB0"/>
                </a:solidFill>
                <a:latin typeface="Brush Script MT" panose="03060802040406070304" pitchFamily="66" charset="0"/>
                <a:cs typeface="TeXGyreAdventor"/>
              </a:rPr>
              <a:t>		   D</a:t>
            </a:r>
            <a:r>
              <a:rPr sz="5400" b="1" i="1" spc="-25" dirty="0">
                <a:solidFill>
                  <a:srgbClr val="806DB0"/>
                </a:solidFill>
                <a:latin typeface="Brush Script MT" panose="03060802040406070304" pitchFamily="66" charset="0"/>
                <a:cs typeface="TeXGyreAdventor"/>
              </a:rPr>
              <a:t>ANTEDÍ</a:t>
            </a:r>
            <a:endParaRPr sz="5400" i="1" dirty="0">
              <a:latin typeface="Brush Script MT" panose="03060802040406070304" pitchFamily="66" charset="0"/>
              <a:cs typeface="TeXGyreAdvento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15150" y="5419867"/>
            <a:ext cx="5105400" cy="965649"/>
          </a:xfrm>
          <a:prstGeom prst="rect">
            <a:avLst/>
          </a:prstGeom>
        </p:spPr>
        <p:txBody>
          <a:bodyPr vert="horz" wrap="square" lIns="0" tIns="14859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600"/>
              </a:spcBef>
            </a:pPr>
            <a:r>
              <a:rPr sz="2400" b="1" i="1" spc="-15" dirty="0">
                <a:solidFill>
                  <a:srgbClr val="C00000"/>
                </a:solidFill>
                <a:latin typeface="Baskerville Old Face" panose="02020602080505020303" pitchFamily="18" charset="0"/>
                <a:cs typeface="Gothic Uralic"/>
              </a:rPr>
              <a:t>4B</a:t>
            </a:r>
            <a:r>
              <a:rPr sz="2400" b="1" i="1" spc="30" dirty="0">
                <a:solidFill>
                  <a:srgbClr val="C00000"/>
                </a:solidFill>
                <a:latin typeface="Baskerville Old Face" panose="02020602080505020303" pitchFamily="18" charset="0"/>
                <a:cs typeface="Gothic Uralic"/>
              </a:rPr>
              <a:t> </a:t>
            </a:r>
            <a:r>
              <a:rPr lang="it-IT" sz="2400" b="1" i="1" spc="30" dirty="0">
                <a:solidFill>
                  <a:srgbClr val="C00000"/>
                </a:solidFill>
                <a:latin typeface="Baskerville Old Face" panose="02020602080505020303" pitchFamily="18" charset="0"/>
                <a:cs typeface="Gothic Uralic"/>
              </a:rPr>
              <a:t>– VB  ENO</a:t>
            </a:r>
          </a:p>
          <a:p>
            <a:pPr marL="12700" algn="ctr">
              <a:lnSpc>
                <a:spcPct val="100000"/>
              </a:lnSpc>
              <a:spcBef>
                <a:spcPts val="600"/>
              </a:spcBef>
            </a:pPr>
            <a:r>
              <a:rPr lang="it-IT" sz="2400" b="1" i="1" spc="5" dirty="0">
                <a:solidFill>
                  <a:srgbClr val="C00000"/>
                </a:solidFill>
                <a:latin typeface="Baskerville Old Face" panose="02020602080505020303" pitchFamily="18" charset="0"/>
                <a:cs typeface="Gothic Uralic"/>
              </a:rPr>
              <a:t> </a:t>
            </a:r>
            <a:r>
              <a:rPr sz="2400" b="1" i="1" spc="25" dirty="0">
                <a:solidFill>
                  <a:srgbClr val="C00000"/>
                </a:solidFill>
                <a:latin typeface="Baskerville Old Face" panose="02020602080505020303" pitchFamily="18" charset="0"/>
                <a:cs typeface="Gothic Uralic"/>
              </a:rPr>
              <a:t>IIS</a:t>
            </a:r>
            <a:r>
              <a:rPr sz="2400" b="1" i="1" spc="-114" dirty="0">
                <a:solidFill>
                  <a:srgbClr val="C00000"/>
                </a:solidFill>
                <a:latin typeface="Baskerville Old Face" panose="02020602080505020303" pitchFamily="18" charset="0"/>
                <a:cs typeface="Gothic Uralic"/>
              </a:rPr>
              <a:t> </a:t>
            </a:r>
            <a:r>
              <a:rPr sz="2400" b="1" i="1" spc="10" dirty="0">
                <a:solidFill>
                  <a:srgbClr val="C00000"/>
                </a:solidFill>
                <a:latin typeface="Baskerville Old Face" panose="02020602080505020303" pitchFamily="18" charset="0"/>
                <a:cs typeface="Gothic Uralic"/>
              </a:rPr>
              <a:t>MANCINI-TOMMASI</a:t>
            </a:r>
            <a:endParaRPr sz="2400" b="1" i="1" dirty="0">
              <a:solidFill>
                <a:srgbClr val="C00000"/>
              </a:solidFill>
              <a:latin typeface="Baskerville Old Face" panose="02020602080505020303" pitchFamily="18" charset="0"/>
              <a:cs typeface="Gothic Ural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13210" y="578893"/>
            <a:ext cx="4972050" cy="49244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CasellaDiTesto 4"/>
          <p:cNvSpPr txBox="1"/>
          <p:nvPr/>
        </p:nvSpPr>
        <p:spPr>
          <a:xfrm>
            <a:off x="950844" y="2807799"/>
            <a:ext cx="544995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mai </a:t>
            </a:r>
            <a:r>
              <a:rPr lang="it-IT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continga</a:t>
            </a:r>
            <a:r>
              <a:rPr lang="it-IT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che ’l poema sacro</a:t>
            </a:r>
            <a:br>
              <a:rPr lang="it-IT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 quale ha posto mano e cielo e terra,</a:t>
            </a:r>
            <a:br>
              <a:rPr lang="it-IT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sì che m’ha fatto per molti anni macro,</a:t>
            </a:r>
            <a:br>
              <a:rPr lang="it-IT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vinca la crudeltà che fuor mi serra</a:t>
            </a:r>
            <a:br>
              <a:rPr lang="it-IT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bello ovile </a:t>
            </a:r>
            <a:r>
              <a:rPr lang="it-IT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</a:t>
            </a:r>
            <a:r>
              <a:rPr lang="it-IT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io </a:t>
            </a:r>
            <a:r>
              <a:rPr lang="it-IT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dormi’</a:t>
            </a:r>
            <a:r>
              <a:rPr lang="it-IT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agnello,</a:t>
            </a:r>
            <a:br>
              <a:rPr lang="it-IT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nimico ai lupi che li danno guerra;</a:t>
            </a:r>
            <a:br>
              <a:rPr lang="it-IT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altra voce </a:t>
            </a:r>
            <a:r>
              <a:rPr lang="it-IT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omai</a:t>
            </a:r>
            <a:r>
              <a:rPr lang="it-IT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altro vello</a:t>
            </a:r>
            <a:br>
              <a:rPr lang="it-IT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ritornerò poeta, e in sul fonte</a:t>
            </a:r>
            <a:br>
              <a:rPr lang="it-IT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mio battesimo prenderò ’l cappello.</a:t>
            </a:r>
          </a:p>
          <a:p>
            <a:endParaRPr lang="it-IT" sz="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it-IT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Pd. XXV, 1-9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1107996"/>
          </a:xfrm>
        </p:spPr>
        <p:txBody>
          <a:bodyPr/>
          <a:lstStyle/>
          <a:p>
            <a:pPr algn="ctr"/>
            <a:r>
              <a:rPr lang="it-IT" sz="3600" b="1" i="1" dirty="0" err="1">
                <a:solidFill>
                  <a:srgbClr val="FF0000"/>
                </a:solidFill>
                <a:latin typeface="Brush Script MT" panose="03060802040406070304" pitchFamily="66" charset="0"/>
              </a:rPr>
              <a:t>Dantedì</a:t>
            </a:r>
            <a:br>
              <a:rPr lang="it-IT" sz="3600" b="1" i="1" dirty="0">
                <a:solidFill>
                  <a:srgbClr val="FF0000"/>
                </a:solidFill>
                <a:latin typeface="Brush Script MT" panose="03060802040406070304" pitchFamily="66" charset="0"/>
              </a:rPr>
            </a:br>
            <a:r>
              <a:rPr lang="it-IT" sz="3600" b="1" i="1" dirty="0">
                <a:solidFill>
                  <a:srgbClr val="FF0000"/>
                </a:solidFill>
                <a:latin typeface="Brush Script MT" panose="03060802040406070304" pitchFamily="66" charset="0"/>
              </a:rPr>
              <a:t>a pranzo con Dante</a:t>
            </a:r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>
          <a:xfrm>
            <a:off x="533400" y="1676400"/>
            <a:ext cx="11049000" cy="41165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it-IT" sz="2000" dirty="0">
                <a:solidFill>
                  <a:srgbClr val="FF0000"/>
                </a:solidFill>
                <a:latin typeface="Brush Script MT" panose="03060802040406070304" pitchFamily="66" charset="0"/>
                <a:cs typeface="Times New Roman" panose="02020603050405020304" pitchFamily="18" charset="0"/>
              </a:rPr>
              <a:t>Il 25 marzo si festeggia il </a:t>
            </a:r>
            <a:r>
              <a:rPr lang="it-IT" sz="2000" b="1" i="1" dirty="0" err="1">
                <a:solidFill>
                  <a:srgbClr val="FF0000"/>
                </a:solidFill>
                <a:latin typeface="Brush Script MT" panose="03060802040406070304" pitchFamily="66" charset="0"/>
                <a:cs typeface="Times New Roman" panose="02020603050405020304" pitchFamily="18" charset="0"/>
              </a:rPr>
              <a:t>Dantedì</a:t>
            </a:r>
            <a:r>
              <a:rPr lang="it-IT" sz="2000" dirty="0">
                <a:solidFill>
                  <a:srgbClr val="FF0000"/>
                </a:solidFill>
                <a:latin typeface="Brush Script MT" panose="03060802040406070304" pitchFamily="66" charset="0"/>
                <a:cs typeface="Times New Roman" panose="02020603050405020304" pitchFamily="18" charset="0"/>
              </a:rPr>
              <a:t>: un’ottima occasione per rileggere il poema della </a:t>
            </a:r>
            <a:r>
              <a:rPr lang="it-IT" sz="2000" b="1" i="1" dirty="0">
                <a:solidFill>
                  <a:srgbClr val="FF0000"/>
                </a:solidFill>
                <a:latin typeface="Brush Script MT" panose="03060802040406070304" pitchFamily="66" charset="0"/>
                <a:cs typeface="Times New Roman" panose="02020603050405020304" pitchFamily="18" charset="0"/>
              </a:rPr>
              <a:t>Divina Commedia </a:t>
            </a:r>
            <a:r>
              <a:rPr lang="it-IT" sz="2000" dirty="0">
                <a:solidFill>
                  <a:srgbClr val="FF0000"/>
                </a:solidFill>
                <a:latin typeface="Brush Script MT" panose="03060802040406070304" pitchFamily="66" charset="0"/>
                <a:cs typeface="Times New Roman" panose="02020603050405020304" pitchFamily="18" charset="0"/>
              </a:rPr>
              <a:t>e riscoprire la </a:t>
            </a:r>
            <a:r>
              <a:rPr lang="it-IT" sz="2000" b="1" i="1" dirty="0">
                <a:solidFill>
                  <a:srgbClr val="FF0000"/>
                </a:solidFill>
                <a:latin typeface="Brush Script MT" panose="03060802040406070304" pitchFamily="66" charset="0"/>
                <a:cs typeface="Times New Roman" panose="02020603050405020304" pitchFamily="18" charset="0"/>
              </a:rPr>
              <a:t>complessità </a:t>
            </a:r>
          </a:p>
          <a:p>
            <a:pPr>
              <a:lnSpc>
                <a:spcPct val="150000"/>
              </a:lnSpc>
            </a:pPr>
            <a:r>
              <a:rPr lang="it-IT" sz="2000" b="1" i="1" dirty="0">
                <a:solidFill>
                  <a:srgbClr val="FF0000"/>
                </a:solidFill>
                <a:latin typeface="Brush Script MT" panose="03060802040406070304" pitchFamily="66" charset="0"/>
                <a:cs typeface="Times New Roman" panose="02020603050405020304" pitchFamily="18" charset="0"/>
              </a:rPr>
              <a:t>                  della cultura medievale. </a:t>
            </a:r>
          </a:p>
          <a:p>
            <a:pPr>
              <a:lnSpc>
                <a:spcPct val="150000"/>
              </a:lnSpc>
            </a:pPr>
            <a:r>
              <a:rPr lang="it-IT" sz="2000" dirty="0">
                <a:solidFill>
                  <a:srgbClr val="FF0000"/>
                </a:solidFill>
                <a:latin typeface="Brush Script MT" panose="03060802040406070304" pitchFamily="66" charset="0"/>
                <a:cs typeface="Times New Roman" panose="02020603050405020304" pitchFamily="18" charset="0"/>
              </a:rPr>
              <a:t>Perché allora non provare un menù ispirato alla </a:t>
            </a:r>
          </a:p>
          <a:p>
            <a:pPr>
              <a:lnSpc>
                <a:spcPct val="150000"/>
              </a:lnSpc>
            </a:pPr>
            <a:r>
              <a:rPr lang="it-IT" sz="2000" b="1" dirty="0">
                <a:solidFill>
                  <a:srgbClr val="FF0000"/>
                </a:solidFill>
                <a:latin typeface="Brush Script MT" panose="03060802040406070304" pitchFamily="66" charset="0"/>
                <a:cs typeface="Times New Roman" panose="02020603050405020304" pitchFamily="18" charset="0"/>
              </a:rPr>
              <a:t>	</a:t>
            </a:r>
            <a:r>
              <a:rPr lang="it-IT" sz="2000" b="1" i="1" dirty="0">
                <a:solidFill>
                  <a:srgbClr val="FF0000"/>
                </a:solidFill>
                <a:latin typeface="Brush Script MT" panose="03060802040406070304" pitchFamily="66" charset="0"/>
                <a:cs typeface="Times New Roman" panose="02020603050405020304" pitchFamily="18" charset="0"/>
              </a:rPr>
              <a:t>cucina toscana del Trecento?</a:t>
            </a:r>
          </a:p>
          <a:p>
            <a:pPr>
              <a:lnSpc>
                <a:spcPct val="150000"/>
              </a:lnSpc>
            </a:pPr>
            <a:r>
              <a:rPr lang="it-IT" sz="2000" dirty="0">
                <a:solidFill>
                  <a:srgbClr val="FF0000"/>
                </a:solidFill>
                <a:latin typeface="Brush Script MT" panose="03060802040406070304" pitchFamily="66" charset="0"/>
                <a:cs typeface="Times New Roman" panose="02020603050405020304" pitchFamily="18" charset="0"/>
              </a:rPr>
              <a:t>Prova questo </a:t>
            </a:r>
            <a:r>
              <a:rPr lang="it-IT" sz="2000" b="1" i="1" dirty="0">
                <a:solidFill>
                  <a:srgbClr val="FF0000"/>
                </a:solidFill>
                <a:latin typeface="Brush Script MT" panose="03060802040406070304" pitchFamily="66" charset="0"/>
                <a:cs typeface="Times New Roman" panose="02020603050405020304" pitchFamily="18" charset="0"/>
              </a:rPr>
              <a:t>Menù Dantesco </a:t>
            </a:r>
            <a:r>
              <a:rPr lang="it-IT" sz="2000" dirty="0">
                <a:solidFill>
                  <a:srgbClr val="FF0000"/>
                </a:solidFill>
                <a:latin typeface="Brush Script MT" panose="03060802040406070304" pitchFamily="66" charset="0"/>
                <a:cs typeface="Times New Roman" panose="02020603050405020304" pitchFamily="18" charset="0"/>
              </a:rPr>
              <a:t>per </a:t>
            </a:r>
            <a:r>
              <a:rPr lang="it-IT" sz="2000" b="1" i="1" dirty="0">
                <a:solidFill>
                  <a:srgbClr val="FF0000"/>
                </a:solidFill>
                <a:latin typeface="Brush Script MT" panose="03060802040406070304" pitchFamily="66" charset="0"/>
                <a:cs typeface="Times New Roman" panose="02020603050405020304" pitchFamily="18" charset="0"/>
              </a:rPr>
              <a:t>due persone</a:t>
            </a:r>
            <a:r>
              <a:rPr lang="it-IT" sz="2000" b="1" dirty="0">
                <a:solidFill>
                  <a:srgbClr val="FF0000"/>
                </a:solidFill>
                <a:latin typeface="Brush Script MT" panose="03060802040406070304" pitchFamily="66" charset="0"/>
                <a:cs typeface="Times New Roman" panose="02020603050405020304" pitchFamily="18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it-IT" sz="2000" dirty="0">
                <a:solidFill>
                  <a:srgbClr val="FF0000"/>
                </a:solidFill>
                <a:latin typeface="Brush Script MT" panose="03060802040406070304" pitchFamily="66" charset="0"/>
                <a:cs typeface="Times New Roman" panose="02020603050405020304" pitchFamily="18" charset="0"/>
              </a:rPr>
              <a:t>da accompagnare con  </a:t>
            </a:r>
            <a:r>
              <a:rPr lang="it-IT" sz="2000" b="1" i="1" dirty="0">
                <a:solidFill>
                  <a:srgbClr val="FF0000"/>
                </a:solidFill>
                <a:latin typeface="Brush Script MT" panose="03060802040406070304" pitchFamily="66" charset="0"/>
                <a:cs typeface="Times New Roman" panose="02020603050405020304" pitchFamily="18" charset="0"/>
              </a:rPr>
              <a:t>Vernaccia di San Gimignano </a:t>
            </a:r>
          </a:p>
          <a:p>
            <a:pPr>
              <a:lnSpc>
                <a:spcPct val="150000"/>
              </a:lnSpc>
            </a:pPr>
            <a:r>
              <a:rPr lang="it-IT" sz="2000" dirty="0">
                <a:solidFill>
                  <a:srgbClr val="FF0000"/>
                </a:solidFill>
                <a:latin typeface="Brush Script MT" panose="03060802040406070304" pitchFamily="66" charset="0"/>
                <a:cs typeface="Times New Roman" panose="02020603050405020304" pitchFamily="18" charset="0"/>
              </a:rPr>
              <a:t>e con una </a:t>
            </a:r>
            <a:r>
              <a:rPr lang="it-IT" sz="2000" b="1" i="1" dirty="0">
                <a:solidFill>
                  <a:srgbClr val="FF0000"/>
                </a:solidFill>
                <a:latin typeface="Brush Script MT" panose="03060802040406070304" pitchFamily="66" charset="0"/>
                <a:cs typeface="Times New Roman" panose="02020603050405020304" pitchFamily="18" charset="0"/>
              </a:rPr>
              <a:t>rilettura dei versi del Poeta. </a:t>
            </a:r>
          </a:p>
          <a:p>
            <a:pPr>
              <a:lnSpc>
                <a:spcPct val="150000"/>
              </a:lnSpc>
            </a:pPr>
            <a:r>
              <a:rPr lang="it-IT" sz="2000" dirty="0">
                <a:solidFill>
                  <a:srgbClr val="FF0000"/>
                </a:solidFill>
                <a:latin typeface="Brush Script MT" panose="03060802040406070304" pitchFamily="66" charset="0"/>
                <a:cs typeface="Times New Roman" panose="02020603050405020304" pitchFamily="18" charset="0"/>
              </a:rPr>
              <a:t>Abbiamo selezionato tre passaggi, uno per cantica,</a:t>
            </a:r>
          </a:p>
          <a:p>
            <a:pPr>
              <a:lnSpc>
                <a:spcPct val="150000"/>
              </a:lnSpc>
            </a:pPr>
            <a:r>
              <a:rPr lang="it-IT" sz="2000" dirty="0">
                <a:solidFill>
                  <a:srgbClr val="FF0000"/>
                </a:solidFill>
                <a:latin typeface="Brush Script MT" panose="03060802040406070304" pitchFamily="66" charset="0"/>
                <a:cs typeface="Times New Roman" panose="02020603050405020304" pitchFamily="18" charset="0"/>
              </a:rPr>
              <a:t>		che parlano d’amore.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438400"/>
            <a:ext cx="3785374" cy="279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3844">
            <a:off x="5302303" y="4765170"/>
            <a:ext cx="2414705" cy="11559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7620000" y="56388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i="1" dirty="0">
                <a:solidFill>
                  <a:srgbClr val="FF0000"/>
                </a:solidFill>
                <a:latin typeface="Brush Script MT" panose="03060802040406070304" pitchFamily="66" charset="0"/>
                <a:cs typeface="Times New Roman" panose="02020603050405020304" pitchFamily="18" charset="0"/>
              </a:rPr>
              <a:t>Buon Appetito</a:t>
            </a:r>
            <a:endParaRPr lang="it-IT" sz="3600" b="1" i="1" dirty="0">
              <a:solidFill>
                <a:srgbClr val="FF0000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252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609600" y="502920"/>
            <a:ext cx="10972800" cy="1097280"/>
          </a:xfrm>
        </p:spPr>
        <p:txBody>
          <a:bodyPr/>
          <a:lstStyle/>
          <a:p>
            <a:pPr algn="ctr"/>
            <a:r>
              <a:rPr lang="it-IT" sz="3600" b="1" i="1" dirty="0">
                <a:solidFill>
                  <a:srgbClr val="FF0000"/>
                </a:solidFill>
                <a:latin typeface="Brush Script MT" panose="03060802040406070304" pitchFamily="66" charset="0"/>
              </a:rPr>
              <a:t>Menù dantesco</a:t>
            </a:r>
            <a:br>
              <a:rPr lang="it-IT" sz="3600" b="1" i="1" dirty="0">
                <a:solidFill>
                  <a:srgbClr val="FF0000"/>
                </a:solidFill>
                <a:latin typeface="Brush Script MT" panose="03060802040406070304" pitchFamily="66" charset="0"/>
              </a:rPr>
            </a:br>
            <a:r>
              <a:rPr lang="it-IT" sz="3600" b="1" i="1" dirty="0">
                <a:solidFill>
                  <a:srgbClr val="FF0000"/>
                </a:solidFill>
                <a:latin typeface="Brush Script MT" panose="03060802040406070304" pitchFamily="66" charset="0"/>
              </a:rPr>
              <a:t>Zuppa di legumi e verdure</a:t>
            </a:r>
          </a:p>
        </p:txBody>
      </p:sp>
      <p:sp>
        <p:nvSpPr>
          <p:cNvPr id="9" name="Segnaposto contenuto 8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94860"/>
          </a:xfrm>
        </p:spPr>
        <p:txBody>
          <a:bodyPr/>
          <a:lstStyle/>
          <a:p>
            <a:pPr algn="ctr"/>
            <a:endParaRPr lang="it-IT" sz="2000" dirty="0">
              <a:solidFill>
                <a:srgbClr val="FF0000"/>
              </a:solidFill>
              <a:latin typeface="Brush Script MT" panose="03060802040406070304" pitchFamily="66" charset="0"/>
            </a:endParaRPr>
          </a:p>
          <a:p>
            <a:pPr algn="ctr"/>
            <a:r>
              <a:rPr lang="it-IT" sz="2000" dirty="0">
                <a:solidFill>
                  <a:srgbClr val="FF0000"/>
                </a:solidFill>
                <a:latin typeface="Brush Script MT" panose="03060802040406070304" pitchFamily="66" charset="0"/>
              </a:rPr>
              <a:t>PRIMO</a:t>
            </a:r>
          </a:p>
          <a:p>
            <a:pPr algn="ctr"/>
            <a:r>
              <a:rPr lang="it-IT" sz="2000" dirty="0">
                <a:solidFill>
                  <a:srgbClr val="FF0000"/>
                </a:solidFill>
                <a:latin typeface="Brush Script MT" panose="03060802040406070304" pitchFamily="66" charset="0"/>
              </a:rPr>
              <a:t>Amore passionale</a:t>
            </a:r>
          </a:p>
          <a:p>
            <a:pPr algn="ctr"/>
            <a:r>
              <a:rPr lang="it-IT" dirty="0"/>
              <a:t> </a:t>
            </a:r>
          </a:p>
          <a:p>
            <a:pPr algn="ctr"/>
            <a:r>
              <a:rPr lang="it-IT" sz="2000" i="1" dirty="0">
                <a:solidFill>
                  <a:srgbClr val="FF0000"/>
                </a:solidFill>
                <a:latin typeface="Brush Script MT" panose="03060802040406070304" pitchFamily="66" charset="0"/>
              </a:rPr>
              <a:t>“Amor, ch’al </a:t>
            </a:r>
            <a:r>
              <a:rPr lang="it-IT" sz="2000" i="1" dirty="0" err="1">
                <a:solidFill>
                  <a:srgbClr val="FF0000"/>
                </a:solidFill>
                <a:latin typeface="Brush Script MT" panose="03060802040406070304" pitchFamily="66" charset="0"/>
              </a:rPr>
              <a:t>cor</a:t>
            </a:r>
            <a:r>
              <a:rPr lang="it-IT" sz="2000" i="1" dirty="0">
                <a:solidFill>
                  <a:srgbClr val="FF0000"/>
                </a:solidFill>
                <a:latin typeface="Brush Script MT" panose="03060802040406070304" pitchFamily="66" charset="0"/>
              </a:rPr>
              <a:t> gentil ratto s’apprende</a:t>
            </a:r>
          </a:p>
          <a:p>
            <a:pPr algn="ctr"/>
            <a:r>
              <a:rPr lang="it-IT" sz="2000" i="1" dirty="0">
                <a:solidFill>
                  <a:srgbClr val="FF0000"/>
                </a:solidFill>
                <a:latin typeface="Brush Script MT" panose="03060802040406070304" pitchFamily="66" charset="0"/>
              </a:rPr>
              <a:t>prese costui de la bella persona</a:t>
            </a:r>
          </a:p>
          <a:p>
            <a:pPr algn="ctr"/>
            <a:r>
              <a:rPr lang="it-IT" sz="2000" i="1" dirty="0">
                <a:solidFill>
                  <a:srgbClr val="FF0000"/>
                </a:solidFill>
                <a:latin typeface="Brush Script MT" panose="03060802040406070304" pitchFamily="66" charset="0"/>
              </a:rPr>
              <a:t>che mi fu tolta; e ’l modo ancor m’offende.</a:t>
            </a:r>
          </a:p>
          <a:p>
            <a:pPr algn="ctr"/>
            <a:r>
              <a:rPr lang="it-IT" sz="2000" i="1" dirty="0">
                <a:solidFill>
                  <a:srgbClr val="FF0000"/>
                </a:solidFill>
                <a:latin typeface="Brush Script MT" panose="03060802040406070304" pitchFamily="66" charset="0"/>
              </a:rPr>
              <a:t>Amor, ch’a nullo amato amar perdona,</a:t>
            </a:r>
          </a:p>
          <a:p>
            <a:pPr algn="ctr"/>
            <a:r>
              <a:rPr lang="it-IT" sz="2000" i="1" dirty="0">
                <a:solidFill>
                  <a:srgbClr val="FF0000"/>
                </a:solidFill>
                <a:latin typeface="Brush Script MT" panose="03060802040406070304" pitchFamily="66" charset="0"/>
              </a:rPr>
              <a:t>mi prese del costui piacer sì forte,</a:t>
            </a:r>
          </a:p>
          <a:p>
            <a:pPr algn="ctr"/>
            <a:r>
              <a:rPr lang="it-IT" sz="2000" i="1" dirty="0">
                <a:solidFill>
                  <a:srgbClr val="FF0000"/>
                </a:solidFill>
                <a:latin typeface="Brush Script MT" panose="03060802040406070304" pitchFamily="66" charset="0"/>
              </a:rPr>
              <a:t>che, come vedi, ancor non m’abbandona.”</a:t>
            </a:r>
          </a:p>
          <a:p>
            <a:pPr algn="ctr"/>
            <a:br>
              <a:rPr lang="it-IT" sz="2000" i="1" dirty="0">
                <a:solidFill>
                  <a:srgbClr val="FF0000"/>
                </a:solidFill>
                <a:latin typeface="Brush Script MT" panose="03060802040406070304" pitchFamily="66" charset="0"/>
              </a:rPr>
            </a:br>
            <a:r>
              <a:rPr lang="it-IT" sz="2000" i="1" dirty="0">
                <a:solidFill>
                  <a:srgbClr val="FF0000"/>
                </a:solidFill>
                <a:latin typeface="Brush Script MT" panose="03060802040406070304" pitchFamily="66" charset="0"/>
              </a:rPr>
              <a:t>(Inferno, Canto V, 100-107, </a:t>
            </a:r>
          </a:p>
          <a:p>
            <a:pPr algn="ctr"/>
            <a:r>
              <a:rPr lang="it-IT" sz="2000" i="1" dirty="0">
                <a:solidFill>
                  <a:srgbClr val="FF0000"/>
                </a:solidFill>
                <a:latin typeface="Brush Script MT" panose="03060802040406070304" pitchFamily="66" charset="0"/>
              </a:rPr>
              <a:t>Paolo e Francesca)</a:t>
            </a:r>
            <a:endParaRPr lang="it-IT" sz="2000" dirty="0">
              <a:solidFill>
                <a:srgbClr val="FF0000"/>
              </a:solidFill>
            </a:endParaRPr>
          </a:p>
        </p:txBody>
      </p:sp>
      <p:pic>
        <p:nvPicPr>
          <p:cNvPr id="11" name="Segnaposto contenuto 10" descr="https://site.pampanorama.it/landings/dantedi/images/legumi.pn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2096">
            <a:off x="1085850" y="2332037"/>
            <a:ext cx="4762500" cy="3314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07961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4"/>
          <p:cNvSpPr>
            <a:spLocks noGrp="1"/>
          </p:cNvSpPr>
          <p:nvPr>
            <p:ph type="body" idx="1"/>
          </p:nvPr>
        </p:nvSpPr>
        <p:spPr>
          <a:xfrm>
            <a:off x="609600" y="533400"/>
            <a:ext cx="10896600" cy="5791200"/>
          </a:xfrm>
        </p:spPr>
        <p:txBody>
          <a:bodyPr/>
          <a:lstStyle/>
          <a:p>
            <a:r>
              <a:rPr lang="it-IT" sz="2400" b="1" i="1" dirty="0">
                <a:solidFill>
                  <a:srgbClr val="FF0000"/>
                </a:solidFill>
                <a:latin typeface="Brush Script MT" panose="03060802040406070304" pitchFamily="66" charset="0"/>
              </a:rPr>
              <a:t>Ingredienti (dosi per 2 persone)</a:t>
            </a:r>
          </a:p>
          <a:p>
            <a:r>
              <a:rPr lang="it-IT" b="1" dirty="0">
                <a:solidFill>
                  <a:srgbClr val="FF0000"/>
                </a:solidFill>
              </a:rPr>
              <a:t> </a:t>
            </a:r>
            <a:endParaRPr lang="it-IT" sz="1600" b="1" dirty="0">
              <a:solidFill>
                <a:srgbClr val="FF0000"/>
              </a:solidFill>
            </a:endParaRPr>
          </a:p>
          <a:p>
            <a:r>
              <a:rPr lang="it-IT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it-IT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g di Lenticchie </a:t>
            </a:r>
          </a:p>
          <a:p>
            <a:r>
              <a:rPr lang="it-IT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- 50 g di Fave</a:t>
            </a:r>
          </a:p>
          <a:p>
            <a:r>
              <a:rPr lang="it-IT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- 100 g Fagioli Borlotti </a:t>
            </a:r>
          </a:p>
          <a:p>
            <a:r>
              <a:rPr lang="it-IT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- 100 g Cavolo nero</a:t>
            </a:r>
          </a:p>
          <a:p>
            <a:r>
              <a:rPr lang="it-IT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- 1/2 Cipolla piccola</a:t>
            </a:r>
          </a:p>
          <a:p>
            <a:r>
              <a:rPr lang="it-IT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 cucchiai di Olio extravergine d’Oliva IGP Toscano </a:t>
            </a:r>
          </a:p>
          <a:p>
            <a:r>
              <a:rPr lang="it-IT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- 3 foglie d’alloro</a:t>
            </a:r>
          </a:p>
          <a:p>
            <a:r>
              <a:rPr lang="it-IT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Sale q.b.</a:t>
            </a:r>
          </a:p>
          <a:p>
            <a:r>
              <a:rPr lang="it-IT" b="1" dirty="0">
                <a:solidFill>
                  <a:srgbClr val="FF0000"/>
                </a:solidFill>
              </a:rPr>
              <a:t> </a:t>
            </a:r>
            <a:endParaRPr lang="it-IT" sz="1600" b="1" dirty="0">
              <a:solidFill>
                <a:srgbClr val="FF0000"/>
              </a:solidFill>
            </a:endParaRPr>
          </a:p>
          <a:p>
            <a:r>
              <a:rPr lang="it-IT" sz="2400" b="1" i="1" dirty="0">
                <a:solidFill>
                  <a:srgbClr val="FF0000"/>
                </a:solidFill>
                <a:latin typeface="Brush Script MT" panose="03060802040406070304" pitchFamily="66" charset="0"/>
              </a:rPr>
              <a:t>Procedimento:</a:t>
            </a:r>
          </a:p>
          <a:p>
            <a:r>
              <a:rPr lang="it-IT" b="1" dirty="0">
                <a:solidFill>
                  <a:srgbClr val="FF0000"/>
                </a:solidFill>
              </a:rPr>
              <a:t> </a:t>
            </a:r>
            <a:endParaRPr lang="it-IT" sz="1600" b="1" dirty="0">
              <a:solidFill>
                <a:srgbClr val="FF0000"/>
              </a:solidFill>
            </a:endParaRPr>
          </a:p>
          <a:p>
            <a:pPr algn="just"/>
            <a:r>
              <a:rPr lang="it-IT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Metti in ammollo i legumi in contenitori separati per tutta la notte. Il mattino seguente cuoci prima fave e fagioli insieme alla cipolla, 1 cucchiaio d’olio, l’alloro e coprendo tutto con 1/2 litro d’acqua.</a:t>
            </a:r>
          </a:p>
          <a:p>
            <a:pPr algn="just"/>
            <a:r>
              <a:rPr lang="it-IT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Porta a ebollizione, abbassa la fiamma e cuoci col coperchio per un’ora e 45 minuti. </a:t>
            </a:r>
          </a:p>
          <a:p>
            <a:pPr algn="just"/>
            <a:r>
              <a:rPr lang="it-IT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Scola e unisci le lenticchie, il cavolo nero a listarelle e cuoci, sempre con coperchio, per altri 30 minuti. </a:t>
            </a:r>
          </a:p>
          <a:p>
            <a:pPr algn="just"/>
            <a:r>
              <a:rPr lang="it-IT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Aggiungi sale e togli dal fuoco. </a:t>
            </a:r>
          </a:p>
          <a:p>
            <a:pPr algn="just"/>
            <a:r>
              <a:rPr lang="it-IT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Condisci con 1 cucchiaio d’olio a crudo e servi insieme a del pane tostato.</a:t>
            </a:r>
            <a:endParaRPr lang="it-IT" dirty="0"/>
          </a:p>
        </p:txBody>
      </p:sp>
      <p:pic>
        <p:nvPicPr>
          <p:cNvPr id="8" name="Picture 2" descr="C:\Users\utente\Desktop\olio-tutti-i-ti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9042">
            <a:off x="6974393" y="1187442"/>
            <a:ext cx="3590602" cy="267170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87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609600" y="609600"/>
            <a:ext cx="10972800" cy="553998"/>
          </a:xfrm>
        </p:spPr>
        <p:txBody>
          <a:bodyPr/>
          <a:lstStyle/>
          <a:p>
            <a:pPr algn="ctr"/>
            <a:r>
              <a:rPr lang="it-IT" sz="3600" b="1" i="1" dirty="0">
                <a:solidFill>
                  <a:srgbClr val="FF0000"/>
                </a:solidFill>
                <a:latin typeface="Brush Script MT" panose="03060802040406070304" pitchFamily="66" charset="0"/>
              </a:rPr>
              <a:t>Arrosto medievale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half" idx="3"/>
          </p:nvPr>
        </p:nvSpPr>
        <p:spPr>
          <a:xfrm>
            <a:off x="5943600" y="1143000"/>
            <a:ext cx="5638800" cy="5181600"/>
          </a:xfrm>
        </p:spPr>
        <p:txBody>
          <a:bodyPr/>
          <a:lstStyle/>
          <a:p>
            <a:pPr algn="ctr"/>
            <a:endParaRPr lang="it-IT" sz="2000" b="1" i="1" dirty="0">
              <a:solidFill>
                <a:srgbClr val="FF0000"/>
              </a:solidFill>
              <a:latin typeface="Brush Script MT" panose="03060802040406070304" pitchFamily="66" charset="0"/>
            </a:endParaRPr>
          </a:p>
          <a:p>
            <a:pPr algn="ctr"/>
            <a:r>
              <a:rPr lang="it-IT" sz="2000" b="1" i="1" dirty="0">
                <a:solidFill>
                  <a:srgbClr val="FF0000"/>
                </a:solidFill>
                <a:latin typeface="Brush Script MT" panose="03060802040406070304" pitchFamily="66" charset="0"/>
              </a:rPr>
              <a:t>SECONDO</a:t>
            </a:r>
          </a:p>
          <a:p>
            <a:pPr algn="ctr"/>
            <a:r>
              <a:rPr lang="it-IT" sz="2000" b="1" i="1" dirty="0">
                <a:solidFill>
                  <a:srgbClr val="FF0000"/>
                </a:solidFill>
                <a:latin typeface="Brush Script MT" panose="03060802040406070304" pitchFamily="66" charset="0"/>
              </a:rPr>
              <a:t>Amore e nostalgia</a:t>
            </a:r>
          </a:p>
          <a:p>
            <a:pPr algn="ctr"/>
            <a:endParaRPr lang="it-IT" sz="1200" dirty="0">
              <a:solidFill>
                <a:srgbClr val="FF0000"/>
              </a:solidFill>
              <a:latin typeface="Brush Script MT" panose="03060802040406070304" pitchFamily="66" charset="0"/>
            </a:endParaRPr>
          </a:p>
          <a:p>
            <a:pPr algn="ctr"/>
            <a:endParaRPr lang="it-IT" sz="2000" i="1" dirty="0">
              <a:solidFill>
                <a:srgbClr val="FF0000"/>
              </a:solidFill>
              <a:latin typeface="Brush Script MT" panose="03060802040406070304" pitchFamily="66" charset="0"/>
            </a:endParaRPr>
          </a:p>
          <a:p>
            <a:pPr algn="ctr"/>
            <a:r>
              <a:rPr lang="it-IT" sz="2000" i="1" dirty="0">
                <a:solidFill>
                  <a:srgbClr val="FF0000"/>
                </a:solidFill>
                <a:latin typeface="Brush Script MT" panose="03060802040406070304" pitchFamily="66" charset="0"/>
              </a:rPr>
              <a:t>“ Era già l’ora che volge il disio</a:t>
            </a:r>
          </a:p>
          <a:p>
            <a:pPr algn="ctr"/>
            <a:r>
              <a:rPr lang="it-IT" sz="2000" i="1" dirty="0">
                <a:solidFill>
                  <a:srgbClr val="FF0000"/>
                </a:solidFill>
                <a:latin typeface="Brush Script MT" panose="03060802040406070304" pitchFamily="66" charset="0"/>
              </a:rPr>
              <a:t>ai </a:t>
            </a:r>
            <a:r>
              <a:rPr lang="it-IT" sz="2000" i="1" dirty="0" err="1">
                <a:solidFill>
                  <a:srgbClr val="FF0000"/>
                </a:solidFill>
                <a:latin typeface="Brush Script MT" panose="03060802040406070304" pitchFamily="66" charset="0"/>
              </a:rPr>
              <a:t>navicanti</a:t>
            </a:r>
            <a:r>
              <a:rPr lang="it-IT" sz="2000" i="1" dirty="0">
                <a:solidFill>
                  <a:srgbClr val="FF0000"/>
                </a:solidFill>
                <a:latin typeface="Brush Script MT" panose="03060802040406070304" pitchFamily="66" charset="0"/>
              </a:rPr>
              <a:t> e ‘</a:t>
            </a:r>
            <a:r>
              <a:rPr lang="it-IT" sz="2000" i="1" dirty="0" err="1">
                <a:solidFill>
                  <a:srgbClr val="FF0000"/>
                </a:solidFill>
                <a:latin typeface="Brush Script MT" panose="03060802040406070304" pitchFamily="66" charset="0"/>
              </a:rPr>
              <a:t>ntenerisce</a:t>
            </a:r>
            <a:r>
              <a:rPr lang="it-IT" sz="2000" i="1" dirty="0">
                <a:solidFill>
                  <a:srgbClr val="FF0000"/>
                </a:solidFill>
                <a:latin typeface="Brush Script MT" panose="03060802040406070304" pitchFamily="66" charset="0"/>
              </a:rPr>
              <a:t> il core</a:t>
            </a:r>
          </a:p>
          <a:p>
            <a:pPr algn="ctr"/>
            <a:r>
              <a:rPr lang="it-IT" sz="2000" i="1" dirty="0">
                <a:solidFill>
                  <a:srgbClr val="FF0000"/>
                </a:solidFill>
                <a:latin typeface="Brush Script MT" panose="03060802040406070304" pitchFamily="66" charset="0"/>
              </a:rPr>
              <a:t>lo dì c’ han detto ai dolci amici addio;</a:t>
            </a:r>
          </a:p>
          <a:p>
            <a:pPr algn="ctr"/>
            <a:r>
              <a:rPr lang="it-IT" sz="2000" i="1" dirty="0">
                <a:solidFill>
                  <a:srgbClr val="FF0000"/>
                </a:solidFill>
                <a:latin typeface="Brush Script MT" panose="03060802040406070304" pitchFamily="66" charset="0"/>
              </a:rPr>
              <a:t>e che lo novo </a:t>
            </a:r>
            <a:r>
              <a:rPr lang="it-IT" sz="2000" i="1" dirty="0" err="1">
                <a:solidFill>
                  <a:srgbClr val="FF0000"/>
                </a:solidFill>
                <a:latin typeface="Brush Script MT" panose="03060802040406070304" pitchFamily="66" charset="0"/>
              </a:rPr>
              <a:t>peregrin</a:t>
            </a:r>
            <a:r>
              <a:rPr lang="it-IT" sz="2000" i="1" dirty="0">
                <a:solidFill>
                  <a:srgbClr val="FF0000"/>
                </a:solidFill>
                <a:latin typeface="Brush Script MT" panose="03060802040406070304" pitchFamily="66" charset="0"/>
              </a:rPr>
              <a:t> d’amore</a:t>
            </a:r>
          </a:p>
          <a:p>
            <a:pPr algn="ctr"/>
            <a:r>
              <a:rPr lang="it-IT" sz="2000" i="1" dirty="0">
                <a:solidFill>
                  <a:srgbClr val="FF0000"/>
                </a:solidFill>
                <a:latin typeface="Brush Script MT" panose="03060802040406070304" pitchFamily="66" charset="0"/>
              </a:rPr>
              <a:t>punge, se ode squilla di lontano</a:t>
            </a:r>
          </a:p>
          <a:p>
            <a:pPr algn="ctr"/>
            <a:r>
              <a:rPr lang="it-IT" sz="2000" i="1" dirty="0">
                <a:solidFill>
                  <a:srgbClr val="FF0000"/>
                </a:solidFill>
                <a:latin typeface="Brush Script MT" panose="03060802040406070304" pitchFamily="66" charset="0"/>
              </a:rPr>
              <a:t>che paia il giorno pianger che si more.”</a:t>
            </a:r>
          </a:p>
          <a:p>
            <a:pPr algn="ctr"/>
            <a:endParaRPr lang="it-IT" sz="2000" i="1" dirty="0">
              <a:solidFill>
                <a:srgbClr val="FF0000"/>
              </a:solidFill>
              <a:latin typeface="Brush Script MT" panose="03060802040406070304" pitchFamily="66" charset="0"/>
            </a:endParaRPr>
          </a:p>
          <a:p>
            <a:pPr algn="ctr"/>
            <a:r>
              <a:rPr lang="it-IT" sz="2000" i="1" dirty="0">
                <a:solidFill>
                  <a:srgbClr val="FF0000"/>
                </a:solidFill>
                <a:latin typeface="Brush Script MT" panose="03060802040406070304" pitchFamily="66" charset="0"/>
              </a:rPr>
              <a:t> </a:t>
            </a:r>
          </a:p>
          <a:p>
            <a:pPr algn="ctr"/>
            <a:r>
              <a:rPr lang="it-IT" sz="2000" i="1" dirty="0">
                <a:solidFill>
                  <a:srgbClr val="FF0000"/>
                </a:solidFill>
                <a:latin typeface="Brush Script MT" panose="03060802040406070304" pitchFamily="66" charset="0"/>
              </a:rPr>
              <a:t>(Purgatorio, Canto VIII, 1-6)</a:t>
            </a:r>
            <a:endParaRPr lang="it-IT" dirty="0"/>
          </a:p>
        </p:txBody>
      </p:sp>
      <p:pic>
        <p:nvPicPr>
          <p:cNvPr id="7" name="Segnaposto contenuto 6" descr="https://site.pampanorama.it/landings/dantedi/images/arrosto.pn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7114">
            <a:off x="880269" y="2114550"/>
            <a:ext cx="4762500" cy="3314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17597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>
          <a:xfrm>
            <a:off x="609600" y="609600"/>
            <a:ext cx="10972800" cy="868680"/>
          </a:xfrm>
        </p:spPr>
        <p:txBody>
          <a:bodyPr/>
          <a:lstStyle/>
          <a:p>
            <a:pPr algn="just"/>
            <a:r>
              <a:rPr lang="it-IT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Questa ricetta nasce come arrosto di selvaggina, non facilmente reperibile in città. Puoi quindi scegliere la carne di coniglio e optare per la cottura in forno. Per rendere questa ricetta propriamente medievale ricorda di usare gli aromi indicati!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5" name="Segnaposto contenuto 14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747260"/>
          </a:xfrm>
        </p:spPr>
        <p:txBody>
          <a:bodyPr/>
          <a:lstStyle/>
          <a:p>
            <a:r>
              <a:rPr lang="it-IT" sz="2800" b="1" i="1" dirty="0">
                <a:solidFill>
                  <a:srgbClr val="FF0000"/>
                </a:solidFill>
                <a:latin typeface="Brush Script MT" panose="03060802040406070304" pitchFamily="66" charset="0"/>
              </a:rPr>
              <a:t>Ingredienti (dosi per 2 persone)</a:t>
            </a:r>
          </a:p>
          <a:p>
            <a:r>
              <a:rPr lang="it-IT" dirty="0">
                <a:solidFill>
                  <a:srgbClr val="FF0000"/>
                </a:solidFill>
              </a:rPr>
              <a:t> </a:t>
            </a:r>
          </a:p>
          <a:p>
            <a:r>
              <a:rPr lang="it-IT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- 500 g Coniglio in parti </a:t>
            </a:r>
          </a:p>
          <a:p>
            <a:r>
              <a:rPr lang="it-IT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Basilico </a:t>
            </a:r>
          </a:p>
          <a:p>
            <a:r>
              <a:rPr lang="it-IT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Succo di limoni di Siracusa IGP </a:t>
            </a:r>
          </a:p>
          <a:p>
            <a:r>
              <a:rPr lang="it-IT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Pepe nero</a:t>
            </a:r>
          </a:p>
          <a:p>
            <a:r>
              <a:rPr lang="it-IT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 bicchiere di vino bianco secco</a:t>
            </a:r>
          </a:p>
          <a:p>
            <a:r>
              <a:rPr lang="it-IT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- 50 g Lardo</a:t>
            </a:r>
          </a:p>
          <a:p>
            <a:r>
              <a:rPr lang="it-IT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- 5 cucchiai di Olio extravergine d’Oliva IGP Toscano </a:t>
            </a:r>
          </a:p>
          <a:p>
            <a:r>
              <a:rPr lang="it-IT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Sale q.b.</a:t>
            </a:r>
            <a:endParaRPr lang="it-IT" dirty="0"/>
          </a:p>
        </p:txBody>
      </p:sp>
      <p:sp>
        <p:nvSpPr>
          <p:cNvPr id="16" name="Segnaposto contenuto 15"/>
          <p:cNvSpPr>
            <a:spLocks noGrp="1"/>
          </p:cNvSpPr>
          <p:nvPr>
            <p:ph sz="half" idx="3"/>
          </p:nvPr>
        </p:nvSpPr>
        <p:spPr>
          <a:xfrm>
            <a:off x="6172200" y="1577340"/>
            <a:ext cx="5410200" cy="4747260"/>
          </a:xfrm>
        </p:spPr>
        <p:txBody>
          <a:bodyPr/>
          <a:lstStyle/>
          <a:p>
            <a:r>
              <a:rPr lang="it-IT" sz="2800" b="1" i="1" dirty="0">
                <a:solidFill>
                  <a:srgbClr val="FF0000"/>
                </a:solidFill>
                <a:latin typeface="Brush Script MT" panose="03060802040406070304" pitchFamily="66" charset="0"/>
              </a:rPr>
              <a:t>Procedimento:</a:t>
            </a:r>
            <a:endParaRPr lang="it-IT" sz="2800" i="1" dirty="0">
              <a:solidFill>
                <a:srgbClr val="FF0000"/>
              </a:solidFill>
              <a:latin typeface="Brush Script MT" panose="03060802040406070304" pitchFamily="66" charset="0"/>
            </a:endParaRPr>
          </a:p>
          <a:p>
            <a:r>
              <a:rPr lang="it-IT" dirty="0">
                <a:solidFill>
                  <a:srgbClr val="FF0000"/>
                </a:solidFill>
              </a:rPr>
              <a:t> </a:t>
            </a:r>
          </a:p>
          <a:p>
            <a:r>
              <a:rPr lang="it-IT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Prepara la marinata unendo del basilico fresco tritato, succo di limone, vino bianco e pepe. </a:t>
            </a:r>
          </a:p>
          <a:p>
            <a:r>
              <a:rPr lang="it-IT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Metti il coniglio in parti all’interno di una casseruola e irroralo con la marinata. </a:t>
            </a:r>
          </a:p>
          <a:p>
            <a:r>
              <a:rPr lang="it-IT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 riposare in frigo per almeno 8 (meglio se tutta la notte). Prima di procedere con la cottura, trita il lardo e uniscilo a olio, sale e poco pepe. </a:t>
            </a:r>
          </a:p>
          <a:p>
            <a:r>
              <a:rPr lang="it-IT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Scola il coniglio dalla marinata e asciugalo. Massaggia la carne con il composto a base di lardo. </a:t>
            </a:r>
          </a:p>
          <a:p>
            <a:r>
              <a:rPr lang="it-IT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Poni le parti di coniglio in una pirofila e cuoci in forno caldo a 200° per circa 40 minuti, finché l’esterno non risulterà ben dorato.</a:t>
            </a: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2925">
            <a:off x="3103433" y="4780307"/>
            <a:ext cx="1745813" cy="1503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0884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589002"/>
            <a:ext cx="10972800" cy="553998"/>
          </a:xfrm>
        </p:spPr>
        <p:txBody>
          <a:bodyPr/>
          <a:lstStyle/>
          <a:p>
            <a:pPr algn="ctr"/>
            <a:r>
              <a:rPr lang="it-IT" sz="3600" b="1" i="1" dirty="0">
                <a:solidFill>
                  <a:srgbClr val="FF0000"/>
                </a:solidFill>
                <a:latin typeface="Brush Script MT" panose="03060802040406070304" pitchFamily="66" charset="0"/>
              </a:rPr>
              <a:t>Nucato, il croccante medievale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2"/>
          </p:nvPr>
        </p:nvSpPr>
        <p:spPr>
          <a:xfrm>
            <a:off x="609600" y="1219200"/>
            <a:ext cx="5791200" cy="510540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3"/>
          </p:nvPr>
        </p:nvSpPr>
        <p:spPr>
          <a:xfrm>
            <a:off x="6705600" y="1219200"/>
            <a:ext cx="4876800" cy="5105400"/>
          </a:xfrm>
        </p:spPr>
        <p:txBody>
          <a:bodyPr/>
          <a:lstStyle/>
          <a:p>
            <a:pPr algn="ctr"/>
            <a:endParaRPr lang="it-IT" sz="2000" b="1" i="1" dirty="0">
              <a:solidFill>
                <a:srgbClr val="FF0000"/>
              </a:solidFill>
              <a:latin typeface="Brush Script MT" panose="03060802040406070304" pitchFamily="66" charset="0"/>
            </a:endParaRPr>
          </a:p>
          <a:p>
            <a:pPr algn="ctr"/>
            <a:r>
              <a:rPr lang="it-IT" sz="2000" b="1" i="1" dirty="0">
                <a:solidFill>
                  <a:srgbClr val="FF0000"/>
                </a:solidFill>
                <a:latin typeface="Brush Script MT" panose="03060802040406070304" pitchFamily="66" charset="0"/>
              </a:rPr>
              <a:t>DOLCE</a:t>
            </a:r>
          </a:p>
          <a:p>
            <a:pPr algn="ctr"/>
            <a:r>
              <a:rPr lang="it-IT" sz="2000" b="1" i="1" dirty="0">
                <a:solidFill>
                  <a:srgbClr val="FF0000"/>
                </a:solidFill>
                <a:latin typeface="Brush Script MT" panose="03060802040406070304" pitchFamily="66" charset="0"/>
              </a:rPr>
              <a:t>Amore e beatitudine</a:t>
            </a:r>
          </a:p>
          <a:p>
            <a:pPr algn="ctr"/>
            <a:endParaRPr lang="it-IT" i="1" dirty="0">
              <a:solidFill>
                <a:srgbClr val="FF0000"/>
              </a:solidFill>
              <a:latin typeface="Brush Script MT" panose="03060802040406070304" pitchFamily="66" charset="0"/>
            </a:endParaRPr>
          </a:p>
          <a:p>
            <a:pPr algn="ctr"/>
            <a:r>
              <a:rPr lang="it-IT" i="1" dirty="0">
                <a:solidFill>
                  <a:srgbClr val="FF0000"/>
                </a:solidFill>
                <a:latin typeface="Brush Script MT" panose="03060802040406070304" pitchFamily="66" charset="0"/>
              </a:rPr>
              <a:t>“Ché dentro a li occhi suoi ardeva un riso</a:t>
            </a:r>
          </a:p>
          <a:p>
            <a:pPr algn="ctr"/>
            <a:r>
              <a:rPr lang="it-IT" i="1" dirty="0">
                <a:solidFill>
                  <a:srgbClr val="FF0000"/>
                </a:solidFill>
                <a:latin typeface="Brush Script MT" panose="03060802040406070304" pitchFamily="66" charset="0"/>
              </a:rPr>
              <a:t>tal, ch’io pensai co’ miei toccar lo fondo</a:t>
            </a:r>
          </a:p>
          <a:p>
            <a:pPr algn="ctr"/>
            <a:r>
              <a:rPr lang="it-IT" i="1" dirty="0">
                <a:solidFill>
                  <a:srgbClr val="FF0000"/>
                </a:solidFill>
                <a:latin typeface="Brush Script MT" panose="03060802040406070304" pitchFamily="66" charset="0"/>
              </a:rPr>
              <a:t>de la mia gloria e del mio paradiso.”</a:t>
            </a:r>
          </a:p>
          <a:p>
            <a:pPr algn="ctr"/>
            <a:endParaRPr lang="it-IT" i="1" dirty="0">
              <a:solidFill>
                <a:srgbClr val="FF0000"/>
              </a:solidFill>
              <a:latin typeface="Brush Script MT" panose="03060802040406070304" pitchFamily="66" charset="0"/>
            </a:endParaRPr>
          </a:p>
          <a:p>
            <a:pPr algn="ctr"/>
            <a:r>
              <a:rPr lang="it-IT" i="1" dirty="0">
                <a:solidFill>
                  <a:srgbClr val="FF0000"/>
                </a:solidFill>
                <a:latin typeface="Brush Script MT" panose="03060802040406070304" pitchFamily="66" charset="0"/>
              </a:rPr>
              <a:t>(Paradiso, Canto XV, 34-36, Beatrice)</a:t>
            </a:r>
          </a:p>
        </p:txBody>
      </p:sp>
      <p:pic>
        <p:nvPicPr>
          <p:cNvPr id="5" name="Immagine 4" descr="https://site.pampanorama.it/landings/dantedi/images/nucato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3313">
            <a:off x="1496734" y="2146126"/>
            <a:ext cx="4009032" cy="299468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439331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sz="half" idx="3"/>
          </p:nvPr>
        </p:nvSpPr>
        <p:spPr>
          <a:xfrm>
            <a:off x="6278880" y="762000"/>
            <a:ext cx="5303520" cy="5486400"/>
          </a:xfrm>
        </p:spPr>
        <p:txBody>
          <a:bodyPr/>
          <a:lstStyle/>
          <a:p>
            <a:r>
              <a:rPr lang="it-IT" sz="2800" b="1" i="1" dirty="0">
                <a:solidFill>
                  <a:srgbClr val="FF0000"/>
                </a:solidFill>
                <a:latin typeface="Brush Script MT" panose="03060802040406070304" pitchFamily="66" charset="0"/>
              </a:rPr>
              <a:t>Procedimento:</a:t>
            </a:r>
          </a:p>
          <a:p>
            <a:r>
              <a:rPr lang="it-IT" sz="1600" dirty="0">
                <a:solidFill>
                  <a:srgbClr val="FF0000"/>
                </a:solidFill>
              </a:rPr>
              <a:t> </a:t>
            </a:r>
          </a:p>
          <a:p>
            <a:r>
              <a:rPr lang="it-IT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Sciogli il miele a fuoco basso, aggiungi le spezie per farlo insaporire e infine la frutta secca scelta tritata grossolanamente.</a:t>
            </a:r>
          </a:p>
          <a:p>
            <a:r>
              <a:rPr lang="it-IT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Cuoci a fuoco basso almeno venti minuti, meglio se per mezz’ora, in modo da dare al prodotto finito un bel colorito bruno. </a:t>
            </a:r>
          </a:p>
          <a:p>
            <a:r>
              <a:rPr lang="it-IT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Spegni il fuoco e stendi il composto su della carta forno aiutandoti con una spatola. </a:t>
            </a:r>
          </a:p>
          <a:p>
            <a:r>
              <a:rPr lang="it-IT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 uno strato di circa 2 mm e lascia asciugare a temperatura ambiente finché il croccante non risulterà solido. </a:t>
            </a:r>
          </a:p>
          <a:p>
            <a:r>
              <a:rPr lang="it-IT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Spezza con le mani e gusta!</a:t>
            </a:r>
            <a:endParaRPr lang="it-IT" dirty="0"/>
          </a:p>
        </p:txBody>
      </p:sp>
      <p:sp>
        <p:nvSpPr>
          <p:cNvPr id="5" name="Titolo 1"/>
          <p:cNvSpPr>
            <a:spLocks noGrp="1"/>
          </p:cNvSpPr>
          <p:nvPr>
            <p:ph sz="half" idx="2"/>
          </p:nvPr>
        </p:nvSpPr>
        <p:spPr>
          <a:xfrm>
            <a:off x="609600" y="762000"/>
            <a:ext cx="5303838" cy="5410200"/>
          </a:xfrm>
        </p:spPr>
        <p:txBody>
          <a:bodyPr/>
          <a:lstStyle/>
          <a:p>
            <a:r>
              <a:rPr lang="it-IT" sz="2800" b="1" i="1" dirty="0">
                <a:solidFill>
                  <a:srgbClr val="FF0000"/>
                </a:solidFill>
                <a:latin typeface="Brush Script MT" panose="03060802040406070304" pitchFamily="66" charset="0"/>
              </a:rPr>
              <a:t>Ingredienti (dosi per 2 persone)</a:t>
            </a:r>
            <a:endParaRPr lang="it-IT" sz="2800" i="1" dirty="0">
              <a:solidFill>
                <a:srgbClr val="FF0000"/>
              </a:solidFill>
              <a:latin typeface="Brush Script MT" panose="03060802040406070304" pitchFamily="66" charset="0"/>
            </a:endParaRPr>
          </a:p>
          <a:p>
            <a:r>
              <a:rPr lang="it-IT" sz="1000" dirty="0">
                <a:solidFill>
                  <a:srgbClr val="FF0000"/>
                </a:solidFill>
              </a:rPr>
              <a:t> </a:t>
            </a:r>
          </a:p>
          <a:p>
            <a:r>
              <a:rPr lang="it-IT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- 160 di Noci (oppure scegliere un mix di nocciole, noci e mandorle)</a:t>
            </a:r>
          </a:p>
          <a:p>
            <a:r>
              <a:rPr lang="it-IT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- 150 g di miele </a:t>
            </a:r>
          </a:p>
          <a:p>
            <a:r>
              <a:rPr lang="it-IT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 cucchiaino fra zenzero e cannella in polvere</a:t>
            </a:r>
          </a:p>
          <a:p>
            <a:endParaRPr lang="it-IT" dirty="0"/>
          </a:p>
        </p:txBody>
      </p:sp>
      <p:pic>
        <p:nvPicPr>
          <p:cNvPr id="6" name="Immagine 5" descr="C:\Users\utente\Desktop\miele-biologico-copertina-3655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1741">
            <a:off x="1495785" y="3450332"/>
            <a:ext cx="4094480" cy="18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3264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>
          <a:xfrm>
            <a:off x="609600" y="609600"/>
            <a:ext cx="10972800" cy="5640006"/>
          </a:xfrm>
        </p:spPr>
        <p:txBody>
          <a:bodyPr/>
          <a:lstStyle/>
          <a:p>
            <a:pPr algn="ctr"/>
            <a:endParaRPr lang="it-IT" sz="1050" b="1" i="1" dirty="0">
              <a:solidFill>
                <a:srgbClr val="FF0000"/>
              </a:solidFill>
              <a:latin typeface="Brush Script MT" panose="03060802040406070304" pitchFamily="66" charset="0"/>
            </a:endParaRPr>
          </a:p>
          <a:p>
            <a:pPr algn="ctr"/>
            <a:r>
              <a:rPr lang="it-IT" sz="3200" b="1" i="1" dirty="0">
                <a:solidFill>
                  <a:srgbClr val="FF0000"/>
                </a:solidFill>
                <a:latin typeface="Brush Script MT" panose="03060802040406070304" pitchFamily="66" charset="0"/>
              </a:rPr>
              <a:t>Quasi all’</a:t>
            </a:r>
            <a:r>
              <a:rPr lang="it-IT" sz="3200" b="1" i="1" dirty="0" err="1">
                <a:solidFill>
                  <a:srgbClr val="FF0000"/>
                </a:solidFill>
                <a:latin typeface="Brush Script MT" panose="03060802040406070304" pitchFamily="66" charset="0"/>
              </a:rPr>
              <a:t>inizo</a:t>
            </a:r>
            <a:r>
              <a:rPr lang="it-IT" sz="3200" b="1" i="1" dirty="0">
                <a:solidFill>
                  <a:srgbClr val="FF0000"/>
                </a:solidFill>
                <a:latin typeface="Brush Script MT" panose="03060802040406070304" pitchFamily="66" charset="0"/>
              </a:rPr>
              <a:t> del </a:t>
            </a:r>
            <a:r>
              <a:rPr lang="it-IT" sz="3200" b="1" i="1" dirty="0" err="1">
                <a:solidFill>
                  <a:srgbClr val="FF0000"/>
                </a:solidFill>
                <a:latin typeface="Brush Script MT" panose="03060802040406070304" pitchFamily="66" charset="0"/>
              </a:rPr>
              <a:t>cammin</a:t>
            </a:r>
            <a:r>
              <a:rPr lang="it-IT" sz="3200" b="1" i="1" dirty="0">
                <a:solidFill>
                  <a:srgbClr val="FF0000"/>
                </a:solidFill>
                <a:latin typeface="Brush Script MT" panose="03060802040406070304" pitchFamily="66" charset="0"/>
              </a:rPr>
              <a:t> di nostra vita</a:t>
            </a:r>
            <a:br>
              <a:rPr lang="it-IT" sz="3200" b="1" i="1" dirty="0">
                <a:solidFill>
                  <a:srgbClr val="FF0000"/>
                </a:solidFill>
                <a:latin typeface="Brush Script MT" panose="03060802040406070304" pitchFamily="66" charset="0"/>
              </a:rPr>
            </a:br>
            <a:r>
              <a:rPr lang="it-IT" sz="3200" b="1" i="1" dirty="0">
                <a:solidFill>
                  <a:srgbClr val="FF0000"/>
                </a:solidFill>
                <a:latin typeface="Brush Script MT" panose="03060802040406070304" pitchFamily="66" charset="0"/>
              </a:rPr>
              <a:t>ci ritrovammo in una scuola di certa caratura,</a:t>
            </a:r>
            <a:br>
              <a:rPr lang="it-IT" sz="3200" b="1" i="1" dirty="0">
                <a:solidFill>
                  <a:srgbClr val="FF0000"/>
                </a:solidFill>
                <a:latin typeface="Brush Script MT" panose="03060802040406070304" pitchFamily="66" charset="0"/>
              </a:rPr>
            </a:br>
            <a:r>
              <a:rPr lang="it-IT" sz="3200" b="1" i="1" dirty="0">
                <a:solidFill>
                  <a:srgbClr val="FF0000"/>
                </a:solidFill>
                <a:latin typeface="Brush Script MT" panose="03060802040406070304" pitchFamily="66" charset="0"/>
              </a:rPr>
              <a:t>ché la diritta via non era smarrita.</a:t>
            </a:r>
          </a:p>
          <a:p>
            <a:pPr algn="ctr"/>
            <a:r>
              <a:rPr lang="it-IT" sz="3200" b="1" i="1" dirty="0">
                <a:solidFill>
                  <a:srgbClr val="FF0000"/>
                </a:solidFill>
                <a:latin typeface="Brush Script MT" panose="03060802040406070304" pitchFamily="66" charset="0"/>
              </a:rPr>
              <a:t>Ahi quanto a dir qual era è cosa imperitura</a:t>
            </a:r>
            <a:br>
              <a:rPr lang="it-IT" sz="3200" b="1" i="1" dirty="0">
                <a:solidFill>
                  <a:srgbClr val="FF0000"/>
                </a:solidFill>
                <a:latin typeface="Brush Script MT" panose="03060802040406070304" pitchFamily="66" charset="0"/>
              </a:rPr>
            </a:br>
            <a:r>
              <a:rPr lang="it-IT" sz="3200" b="1" i="1" dirty="0">
                <a:solidFill>
                  <a:srgbClr val="FF0000"/>
                </a:solidFill>
                <a:latin typeface="Brush Script MT" panose="03060802040406070304" pitchFamily="66" charset="0"/>
              </a:rPr>
              <a:t>esta scuola alberghiera è vigorosa e forte</a:t>
            </a:r>
            <a:br>
              <a:rPr lang="it-IT" sz="3200" b="1" i="1" dirty="0">
                <a:solidFill>
                  <a:srgbClr val="FF0000"/>
                </a:solidFill>
                <a:latin typeface="Brush Script MT" panose="03060802040406070304" pitchFamily="66" charset="0"/>
              </a:rPr>
            </a:br>
            <a:r>
              <a:rPr lang="it-IT" sz="3200" b="1" i="1" dirty="0">
                <a:solidFill>
                  <a:srgbClr val="FF0000"/>
                </a:solidFill>
                <a:latin typeface="Brush Script MT" panose="03060802040406070304" pitchFamily="66" charset="0"/>
              </a:rPr>
              <a:t>che al </a:t>
            </a:r>
            <a:r>
              <a:rPr lang="it-IT" sz="3200" b="1" i="1" dirty="0" err="1">
                <a:solidFill>
                  <a:srgbClr val="FF0000"/>
                </a:solidFill>
                <a:latin typeface="Brush Script MT" panose="03060802040406070304" pitchFamily="66" charset="0"/>
              </a:rPr>
              <a:t>pensier</a:t>
            </a:r>
            <a:r>
              <a:rPr lang="it-IT" sz="3200" b="1" i="1" dirty="0">
                <a:solidFill>
                  <a:srgbClr val="FF0000"/>
                </a:solidFill>
                <a:latin typeface="Brush Script MT" panose="03060802040406070304" pitchFamily="66" charset="0"/>
              </a:rPr>
              <a:t> </a:t>
            </a:r>
            <a:r>
              <a:rPr lang="it-IT" sz="3200" b="1" i="1" dirty="0" err="1">
                <a:solidFill>
                  <a:srgbClr val="FF0000"/>
                </a:solidFill>
                <a:latin typeface="Brush Script MT" panose="03060802040406070304" pitchFamily="66" charset="0"/>
              </a:rPr>
              <a:t>rinova</a:t>
            </a:r>
            <a:r>
              <a:rPr lang="it-IT" sz="3200" b="1" i="1" dirty="0">
                <a:solidFill>
                  <a:srgbClr val="FF0000"/>
                </a:solidFill>
                <a:latin typeface="Brush Script MT" panose="03060802040406070304" pitchFamily="66" charset="0"/>
              </a:rPr>
              <a:t> la genitura!</a:t>
            </a:r>
          </a:p>
          <a:p>
            <a:pPr algn="ctr"/>
            <a:r>
              <a:rPr lang="it-IT" sz="3200" b="1" i="1" dirty="0">
                <a:solidFill>
                  <a:srgbClr val="FF0000"/>
                </a:solidFill>
                <a:latin typeface="Brush Script MT" panose="03060802040406070304" pitchFamily="66" charset="0"/>
              </a:rPr>
              <a:t>Tant' è cara che poco è più mamma;</a:t>
            </a:r>
            <a:br>
              <a:rPr lang="it-IT" sz="3200" b="1" i="1" dirty="0">
                <a:solidFill>
                  <a:srgbClr val="FF0000"/>
                </a:solidFill>
                <a:latin typeface="Brush Script MT" panose="03060802040406070304" pitchFamily="66" charset="0"/>
              </a:rPr>
            </a:br>
            <a:r>
              <a:rPr lang="it-IT" sz="3200" b="1" i="1" dirty="0">
                <a:solidFill>
                  <a:srgbClr val="FF0000"/>
                </a:solidFill>
                <a:latin typeface="Brush Script MT" panose="03060802040406070304" pitchFamily="66" charset="0"/>
              </a:rPr>
              <a:t>e per trattar del ben ch'i' vi trovai,</a:t>
            </a:r>
            <a:br>
              <a:rPr lang="it-IT" sz="3200" b="1" i="1" dirty="0">
                <a:solidFill>
                  <a:srgbClr val="FF0000"/>
                </a:solidFill>
                <a:latin typeface="Brush Script MT" panose="03060802040406070304" pitchFamily="66" charset="0"/>
              </a:rPr>
            </a:br>
            <a:r>
              <a:rPr lang="it-IT" sz="3200" b="1" i="1" dirty="0">
                <a:solidFill>
                  <a:srgbClr val="FF0000"/>
                </a:solidFill>
                <a:latin typeface="Brush Script MT" panose="03060802040406070304" pitchFamily="66" charset="0"/>
              </a:rPr>
              <a:t>dirò della più bella delle persone che vi abbiam scorte:</a:t>
            </a:r>
          </a:p>
          <a:p>
            <a:pPr algn="ctr"/>
            <a:r>
              <a:rPr lang="it-IT" sz="3200" b="1" i="1" dirty="0">
                <a:solidFill>
                  <a:srgbClr val="FF0000"/>
                </a:solidFill>
                <a:latin typeface="Brush Script MT" panose="03060802040406070304" pitchFamily="66" charset="0"/>
              </a:rPr>
              <a:t>Graziella </a:t>
            </a:r>
            <a:r>
              <a:rPr lang="it-IT" sz="3200" b="1" i="1" dirty="0" err="1">
                <a:solidFill>
                  <a:srgbClr val="FF0000"/>
                </a:solidFill>
                <a:latin typeface="Brush Script MT" panose="03060802040406070304" pitchFamily="66" charset="0"/>
              </a:rPr>
              <a:t>Cammalleri</a:t>
            </a:r>
            <a:r>
              <a:rPr lang="it-IT" sz="3200" b="1" i="1" dirty="0">
                <a:solidFill>
                  <a:srgbClr val="FF0000"/>
                </a:solidFill>
                <a:latin typeface="Brush Script MT" panose="03060802040406070304" pitchFamily="66" charset="0"/>
              </a:rPr>
              <a:t> che della scuola è la gentil consorte.</a:t>
            </a:r>
          </a:p>
          <a:p>
            <a:pPr algn="ctr"/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9688485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</TotalTime>
  <Words>969</Words>
  <Application>Microsoft Office PowerPoint</Application>
  <PresentationFormat>Widescreen</PresentationFormat>
  <Paragraphs>112</Paragraphs>
  <Slides>9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4" baseType="lpstr">
      <vt:lpstr>Baskerville Old Face</vt:lpstr>
      <vt:lpstr>Brush Script MT</vt:lpstr>
      <vt:lpstr>Calibri</vt:lpstr>
      <vt:lpstr>Times New Roman</vt:lpstr>
      <vt:lpstr>Office Theme</vt:lpstr>
      <vt:lpstr>Presentazione standard di PowerPoint</vt:lpstr>
      <vt:lpstr>Dantedì a pranzo con Dante</vt:lpstr>
      <vt:lpstr>Menù dantesco Zuppa di legumi e verdure</vt:lpstr>
      <vt:lpstr>Presentazione standard di PowerPoint</vt:lpstr>
      <vt:lpstr>Arrosto medievale</vt:lpstr>
      <vt:lpstr>Questa ricetta nasce come arrosto di selvaggina, non facilmente reperibile in città. Puoi quindi scegliere la carne di coniglio e optare per la cottura in forno. Per rendere questa ricetta propriamente medievale ricorda di usare gli aromi indicati!</vt:lpstr>
      <vt:lpstr>Nucato, il croccante medievale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Paolo</dc:creator>
  <cp:lastModifiedBy>paolo piane</cp:lastModifiedBy>
  <cp:revision>33</cp:revision>
  <dcterms:created xsi:type="dcterms:W3CDTF">2021-03-27T15:04:01Z</dcterms:created>
  <dcterms:modified xsi:type="dcterms:W3CDTF">2021-03-30T08:36:04Z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2021-03-27T00:00:00Z</vt:filetime>
  </property>
  <property fmtid="{D5CDD505-2E9C-101B-9397-08002B2CF9AE}" pid="3" name="LastSaved">
    <vt:filetime>2021-03-27T00:00:00Z</vt:filetime>
  </property>
</Properties>
</file>